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0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86"/>
  </p:notesMasterIdLst>
  <p:sldIdLst>
    <p:sldId id="468" r:id="rId9"/>
    <p:sldId id="326" r:id="rId10"/>
    <p:sldId id="425" r:id="rId11"/>
    <p:sldId id="521" r:id="rId12"/>
    <p:sldId id="337" r:id="rId13"/>
    <p:sldId id="511" r:id="rId14"/>
    <p:sldId id="446" r:id="rId15"/>
    <p:sldId id="522" r:id="rId16"/>
    <p:sldId id="398" r:id="rId17"/>
    <p:sldId id="368" r:id="rId18"/>
    <p:sldId id="376" r:id="rId19"/>
    <p:sldId id="421" r:id="rId20"/>
    <p:sldId id="399" r:id="rId21"/>
    <p:sldId id="369" r:id="rId22"/>
    <p:sldId id="422" r:id="rId23"/>
    <p:sldId id="400" r:id="rId24"/>
    <p:sldId id="447" r:id="rId25"/>
    <p:sldId id="357" r:id="rId26"/>
    <p:sldId id="409" r:id="rId27"/>
    <p:sldId id="448" r:id="rId28"/>
    <p:sldId id="410" r:id="rId29"/>
    <p:sldId id="527" r:id="rId30"/>
    <p:sldId id="412" r:id="rId31"/>
    <p:sldId id="459" r:id="rId32"/>
    <p:sldId id="450" r:id="rId33"/>
    <p:sldId id="460" r:id="rId34"/>
    <p:sldId id="461" r:id="rId35"/>
    <p:sldId id="462" r:id="rId36"/>
    <p:sldId id="465" r:id="rId37"/>
    <p:sldId id="523" r:id="rId38"/>
    <p:sldId id="396" r:id="rId39"/>
    <p:sldId id="362" r:id="rId40"/>
    <p:sldId id="363" r:id="rId41"/>
    <p:sldId id="423" r:id="rId42"/>
    <p:sldId id="401" r:id="rId43"/>
    <p:sldId id="486" r:id="rId44"/>
    <p:sldId id="487" r:id="rId45"/>
    <p:sldId id="492" r:id="rId46"/>
    <p:sldId id="493" r:id="rId47"/>
    <p:sldId id="488" r:id="rId48"/>
    <p:sldId id="489" r:id="rId49"/>
    <p:sldId id="503" r:id="rId50"/>
    <p:sldId id="504" r:id="rId51"/>
    <p:sldId id="482" r:id="rId52"/>
    <p:sldId id="476" r:id="rId53"/>
    <p:sldId id="499" r:id="rId54"/>
    <p:sldId id="533" r:id="rId55"/>
    <p:sldId id="532" r:id="rId56"/>
    <p:sldId id="505" r:id="rId57"/>
    <p:sldId id="507" r:id="rId58"/>
    <p:sldId id="506" r:id="rId59"/>
    <p:sldId id="500" r:id="rId60"/>
    <p:sldId id="501" r:id="rId61"/>
    <p:sldId id="502" r:id="rId62"/>
    <p:sldId id="518" r:id="rId63"/>
    <p:sldId id="512" r:id="rId64"/>
    <p:sldId id="508" r:id="rId65"/>
    <p:sldId id="514" r:id="rId66"/>
    <p:sldId id="515" r:id="rId67"/>
    <p:sldId id="517" r:id="rId68"/>
    <p:sldId id="528" r:id="rId69"/>
    <p:sldId id="526" r:id="rId70"/>
    <p:sldId id="530" r:id="rId71"/>
    <p:sldId id="513" r:id="rId72"/>
    <p:sldId id="402" r:id="rId73"/>
    <p:sldId id="524" r:id="rId74"/>
    <p:sldId id="531" r:id="rId75"/>
    <p:sldId id="472" r:id="rId76"/>
    <p:sldId id="477" r:id="rId77"/>
    <p:sldId id="471" r:id="rId78"/>
    <p:sldId id="478" r:id="rId79"/>
    <p:sldId id="474" r:id="rId80"/>
    <p:sldId id="481" r:id="rId81"/>
    <p:sldId id="470" r:id="rId82"/>
    <p:sldId id="480" r:id="rId83"/>
    <p:sldId id="358" r:id="rId84"/>
    <p:sldId id="336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2" autoAdjust="0"/>
    <p:restoredTop sz="94660"/>
  </p:normalViewPr>
  <p:slideViewPr>
    <p:cSldViewPr snapToGrid="0" snapToObjects="1">
      <p:cViewPr>
        <p:scale>
          <a:sx n="110" d="100"/>
          <a:sy n="110" d="100"/>
        </p:scale>
        <p:origin x="-80" y="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10/14/13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10/14/13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October 14,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jpeg"/><Relationship Id="rId15" Type="http://schemas.openxmlformats.org/officeDocument/2006/relationships/image" Target="../media/image33.jp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gif"/><Relationship Id="rId7" Type="http://schemas.openxmlformats.org/officeDocument/2006/relationships/image" Target="../media/image25.gif"/><Relationship Id="rId8" Type="http://schemas.openxmlformats.org/officeDocument/2006/relationships/image" Target="../media/image26.gif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6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0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</a:b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to envelopes to disks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4000" dirty="0" smtClean="0">
                <a:latin typeface="Gill Sans MT"/>
                <a:cs typeface="Gill Sans MT"/>
              </a:rPr>
              <a:t>a multi-scale  view of magnetized star formation</a:t>
            </a:r>
            <a:endParaRPr lang="en-US" sz="4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 smtClean="0">
                <a:latin typeface="Gill Sans MT"/>
                <a:cs typeface="Gill Sans MT"/>
              </a:rPr>
              <a:t>14 October 2013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>
                <a:latin typeface="Gill Sans MT"/>
                <a:cs typeface="Gill Sans MT"/>
              </a:rPr>
              <a:t>Yale Stellar Tea talk</a:t>
            </a:r>
          </a:p>
          <a:p>
            <a:r>
              <a:rPr lang="en-US" dirty="0" smtClean="0">
                <a:latin typeface="Gill Sans MT"/>
                <a:cs typeface="Gill Sans MT"/>
              </a:rPr>
              <a:t>New Haven, Conn.</a:t>
            </a:r>
          </a:p>
          <a:p>
            <a:endParaRPr lang="en-US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73024" y="1465995"/>
            <a:ext cx="4753158" cy="5755816"/>
            <a:chOff x="4390843" y="1465995"/>
            <a:chExt cx="4753158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390843" y="1465995"/>
              <a:ext cx="4753158" cy="5755816"/>
              <a:chOff x="4390843" y="1465995"/>
              <a:chExt cx="4753158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0" b="12270"/>
              <a:stretch/>
            </p:blipFill>
            <p:spPr>
              <a:xfrm>
                <a:off x="4960471" y="2137289"/>
                <a:ext cx="4183528" cy="411393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disk/jet</a:t>
                </a:r>
                <a:r>
                  <a:rPr lang="en-US" sz="2200" b="1" dirty="0" smtClean="0">
                    <a:latin typeface="Gill Sans MT"/>
                  </a:rPr>
                  <a:t> </a:t>
                </a:r>
                <a:r>
                  <a:rPr lang="en-US" sz="2200" b="1" dirty="0">
                    <a:latin typeface="Gill Sans MT"/>
                  </a:rPr>
                  <a:t>– </a:t>
                </a:r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B-field</a:t>
                </a:r>
                <a:r>
                  <a:rPr lang="en-US" sz="2200" b="1" dirty="0" smtClean="0">
                    <a:latin typeface="Gill Sans MT"/>
                  </a:rPr>
                  <a:t> (</a:t>
                </a:r>
                <a:r>
                  <a:rPr lang="en-US" sz="2200" b="1" dirty="0" err="1" smtClean="0">
                    <a:latin typeface="Gill Sans MT"/>
                  </a:rPr>
                  <a:t>deg</a:t>
                </a:r>
                <a:r>
                  <a:rPr lang="en-US" sz="2200" b="1" dirty="0" smtClean="0">
                    <a:latin typeface="Gill Sans MT"/>
                  </a:rPr>
                  <a:t>)</a:t>
                </a:r>
                <a:endParaRPr lang="en-US" sz="2200" b="1" dirty="0">
                  <a:latin typeface="Gill Sans M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697601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ill Sans MT"/>
                  </a:rPr>
                  <a:t>Cumulative Distribution Function (CDF)</a:t>
                </a:r>
                <a:endParaRPr lang="en-US" b="1" dirty="0">
                  <a:latin typeface="Gill Sans M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 MT"/>
                </a:rPr>
                <a:t>Ménard</a:t>
              </a:r>
              <a:r>
                <a:rPr lang="en-US" dirty="0" smtClean="0">
                  <a:latin typeface="Gill Sans MT"/>
                </a:rPr>
                <a:t> &amp; </a:t>
              </a:r>
              <a:r>
                <a:rPr lang="en-US" dirty="0" err="1" smtClean="0">
                  <a:latin typeface="Gill Sans MT"/>
                </a:rPr>
                <a:t>Duchêne</a:t>
              </a:r>
              <a:r>
                <a:rPr lang="en-US" dirty="0" smtClean="0">
                  <a:latin typeface="Gill Sans MT"/>
                </a:rPr>
                <a:t> 2004</a:t>
              </a:r>
              <a:endParaRPr lang="en-US" dirty="0">
                <a:latin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6335" y="2295769"/>
            <a:ext cx="4159191" cy="4502486"/>
            <a:chOff x="296335" y="2295769"/>
            <a:chExt cx="41591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9" t="1" b="9748"/>
            <a:stretch/>
          </p:blipFill>
          <p:spPr>
            <a:xfrm>
              <a:off x="330679" y="2295769"/>
              <a:ext cx="4124847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ill Sans MT"/>
                    <a:ea typeface="ＭＳ Ｐゴシック"/>
                    <a:cs typeface="Gill Sans MT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 rot="16200000">
            <a:off x="4461560" y="596458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465552" y="2284236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8429" y="6202913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0546" y="618195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b="11689"/>
          <a:stretch/>
        </p:blipFill>
        <p:spPr>
          <a:xfrm>
            <a:off x="1570182" y="1132459"/>
            <a:ext cx="6703622" cy="5131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677690" y="3327298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Targon</a:t>
            </a:r>
            <a:r>
              <a:rPr lang="en-US" dirty="0" smtClean="0">
                <a:latin typeface="Gill Sans MT"/>
              </a:rPr>
              <a:t>+ 2011</a:t>
            </a:r>
            <a:endParaRPr lang="en-US" dirty="0">
              <a:latin typeface="Gill Sans M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1212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~1 pc</a:t>
              </a:r>
              <a:endParaRPr lang="en-US" sz="2200" b="1" dirty="0">
                <a:latin typeface="Gill Sans MT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jet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17708" y="578372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16575" y="120009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7413" y="624456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9186" y="626415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1899" y="5824439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/>
              </a:rPr>
              <a:t>Curran &amp; </a:t>
            </a:r>
            <a:r>
              <a:rPr lang="en-US" dirty="0" err="1" smtClean="0">
                <a:latin typeface="Gill Sans MT"/>
              </a:rPr>
              <a:t>Chrysostomou</a:t>
            </a:r>
            <a:r>
              <a:rPr lang="en-US" dirty="0" smtClean="0">
                <a:latin typeface="Gill Sans MT"/>
              </a:rPr>
              <a:t> 2007</a:t>
            </a:r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300791"/>
            <a:chOff x="2119780" y="1667974"/>
            <a:chExt cx="2486155" cy="26765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50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~0.25 pc</a:t>
              </a:r>
              <a:endParaRPr lang="en-US" sz="2200" b="1" dirty="0">
                <a:latin typeface="Gill Sans MT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Gill Sans MT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Gill Sans MT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059083" y="6538670"/>
            <a:ext cx="20961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sz="1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>
              <a:latin typeface="Gill Sans MT"/>
              <a:cs typeface="Gill Sans MT"/>
            </a:endParaRPr>
          </a:p>
          <a:p>
            <a:pPr lvl="2"/>
            <a:r>
              <a:rPr lang="en-US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pPr lvl="2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Disk formation implications</a:t>
            </a:r>
          </a:p>
          <a:p>
            <a:pPr lvl="1"/>
            <a:endParaRPr lang="en-US" dirty="0">
              <a:latin typeface="Gill Sans MT"/>
              <a:cs typeface="Gill Sans MT"/>
              <a:sym typeface="Wingdings"/>
            </a:endParaRPr>
          </a:p>
          <a:p>
            <a:r>
              <a:rPr lang="en-US" b="1" dirty="0" smtClean="0">
                <a:latin typeface="Gill Sans MT"/>
                <a:cs typeface="Gill Sans MT"/>
                <a:sym typeface="Wingdings"/>
              </a:rPr>
              <a:t>Star-forming regions</a:t>
            </a:r>
            <a:endParaRPr lang="en-US" b="1" dirty="0">
              <a:latin typeface="Gill Sans MT"/>
              <a:cs typeface="Gill Sans MT"/>
              <a:sym typeface="Wingdings"/>
            </a:endParaRPr>
          </a:p>
          <a:p>
            <a:pPr lvl="1"/>
            <a:endParaRPr lang="en-US" b="1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2" y="862331"/>
            <a:ext cx="4836086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6579188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31833" y="1375762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958453" y="6279477"/>
            <a:ext cx="813039" cy="551859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814052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ApJ,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552100"/>
            <a:ext cx="3721874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 smtClean="0">
                <a:latin typeface="Gill Sans MT"/>
              </a:rPr>
              <a:t> 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&lt; </a:t>
            </a:r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8035" y="1552100"/>
            <a:ext cx="439936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>
                <a:latin typeface="Gill Sans MT"/>
              </a:rPr>
              <a:t>cloud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6500" b="1" dirty="0" smtClean="0">
                <a:latin typeface="Gill Sans MT"/>
              </a:rPr>
              <a:t>core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4500" b="1" dirty="0" smtClean="0">
                <a:latin typeface="Gill Sans MT"/>
              </a:rPr>
              <a:t>envelope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3500" b="1" dirty="0" smtClean="0">
                <a:latin typeface="Gill Sans MT"/>
              </a:rPr>
              <a:t>disk</a:t>
            </a:r>
            <a:endParaRPr lang="en-US" sz="35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>
                <a:sym typeface="Wingdings"/>
              </a:rPr>
              <a:t>Disk formation </a:t>
            </a:r>
            <a:r>
              <a:rPr lang="en-US" dirty="0" smtClean="0">
                <a:sym typeface="Wingdings"/>
              </a:rPr>
              <a:t>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olidFill>
                  <a:srgbClr val="A6A6A6"/>
                </a:solidFill>
                <a:sym typeface="Wingdings"/>
              </a:rPr>
              <a:t>Star-forming regions</a:t>
            </a:r>
            <a:endParaRPr lang="en-US" b="1" dirty="0">
              <a:solidFill>
                <a:srgbClr val="A6A6A6"/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Large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medium</a:t>
            </a:r>
            <a:r>
              <a:rPr lang="en-US" sz="3200" dirty="0" smtClean="0"/>
              <a:t> </a:t>
            </a:r>
            <a:r>
              <a:rPr lang="en-US" sz="3200" b="1" dirty="0" smtClean="0"/>
              <a:t>scale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2100" y="5104587"/>
            <a:ext cx="1809172" cy="1683266"/>
            <a:chOff x="5372100" y="5104587"/>
            <a:chExt cx="1809172" cy="1683266"/>
          </a:xfrm>
        </p:grpSpPr>
        <p:sp>
          <p:nvSpPr>
            <p:cNvPr id="7" name="TextBox 6"/>
            <p:cNvSpPr txBox="1"/>
            <p:nvPr/>
          </p:nvSpPr>
          <p:spPr>
            <a:xfrm>
              <a:off x="5486399" y="5864523"/>
              <a:ext cx="1694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Optical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100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372100" y="5104587"/>
              <a:ext cx="673100" cy="759936"/>
            </a:xfrm>
            <a:prstGeom prst="straightConnector1">
              <a:avLst/>
            </a:prstGeom>
            <a:ln w="28575" cmpd="sng">
              <a:gradFill flip="none" rotWithShape="1">
                <a:gsLst>
                  <a:gs pos="0">
                    <a:schemeClr val="tx1"/>
                  </a:gs>
                  <a:gs pos="48000">
                    <a:srgbClr val="FFFFFF"/>
                  </a:gs>
                </a:gsLst>
                <a:lin ang="0" scaled="1"/>
                <a:tileRect/>
              </a:gra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1447800" y="3989474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7652" y="35825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~0.3 pc</a:t>
            </a:r>
            <a:endParaRPr lang="en-US" sz="20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0100" y="3263087"/>
            <a:ext cx="2412722" cy="3512066"/>
            <a:chOff x="800100" y="3263087"/>
            <a:chExt cx="2412722" cy="3512066"/>
          </a:xfrm>
        </p:grpSpPr>
        <p:sp>
          <p:nvSpPr>
            <p:cNvPr id="6" name="TextBox 5"/>
            <p:cNvSpPr txBox="1"/>
            <p:nvPr/>
          </p:nvSpPr>
          <p:spPr>
            <a:xfrm>
              <a:off x="800100" y="5851823"/>
              <a:ext cx="2412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Sub-mm CSO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10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5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0.3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98600" y="5371287"/>
              <a:ext cx="393700" cy="4932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98600" y="3263087"/>
              <a:ext cx="304800" cy="25887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ill Sans MT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1756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Ambient </a:t>
            </a:r>
            <a:r>
              <a:rPr lang="en-US" sz="2200" b="1" dirty="0">
                <a:latin typeface="Gill Sans MT"/>
              </a:rPr>
              <a:t>𝜽</a:t>
            </a:r>
            <a:r>
              <a:rPr lang="en-US" sz="2200" b="1" baseline="-25000" dirty="0">
                <a:latin typeface="Gill Sans MT"/>
              </a:rPr>
              <a:t>B-</a:t>
            </a:r>
            <a:r>
              <a:rPr lang="en-US" sz="2200" b="1" baseline="-25000" dirty="0" smtClean="0">
                <a:latin typeface="Gill Sans MT"/>
              </a:rPr>
              <a:t>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ill Sans MT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515468" y="4605130"/>
            <a:ext cx="346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latin typeface="Gill Sans MT"/>
              </a:rPr>
              <a:t>Core 𝜽</a:t>
            </a:r>
            <a:r>
              <a:rPr lang="en-US" sz="2800" b="1" baseline="-25000" dirty="0" smtClean="0">
                <a:latin typeface="Gill Sans MT"/>
              </a:rPr>
              <a:t>B</a:t>
            </a:r>
            <a:r>
              <a:rPr lang="en-US" sz="2800" b="1" baseline="-25000" dirty="0">
                <a:latin typeface="Gill Sans MT"/>
              </a:rPr>
              <a:t>-</a:t>
            </a:r>
            <a:r>
              <a:rPr lang="en-US" sz="2800" b="1" baseline="-25000" dirty="0" smtClean="0">
                <a:latin typeface="Gill Sans MT"/>
              </a:rPr>
              <a:t>field</a:t>
            </a:r>
            <a:r>
              <a:rPr lang="en-US" sz="2800" b="1" dirty="0" smtClean="0">
                <a:latin typeface="Gill Sans MT"/>
              </a:rPr>
              <a:t> (</a:t>
            </a:r>
            <a:r>
              <a:rPr lang="en-US" sz="2800" b="1" dirty="0" err="1" smtClean="0">
                <a:latin typeface="Gill Sans MT"/>
              </a:rPr>
              <a:t>deg</a:t>
            </a:r>
            <a:r>
              <a:rPr lang="en-US" sz="2800" b="1" dirty="0" smtClean="0">
                <a:latin typeface="Gill Sans MT"/>
              </a:rPr>
              <a:t>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62597" y="697528"/>
            <a:ext cx="3865566" cy="6130754"/>
            <a:chOff x="219597" y="455081"/>
            <a:chExt cx="3865566" cy="613075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58768" y="4647383"/>
              <a:ext cx="476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597" y="6124170"/>
              <a:ext cx="74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-90º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6050" y="3198083"/>
              <a:ext cx="646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185942" y="687885"/>
            <a:ext cx="47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8108" y="694678"/>
            <a:ext cx="815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180º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0838" y="709493"/>
            <a:ext cx="64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8799" y="628723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Hull+ 2013b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(in prep)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597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83" y="6100456"/>
            <a:ext cx="25843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algn="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756" y="6301615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t="9132" r="9496" b="9730"/>
          <a:stretch/>
        </p:blipFill>
        <p:spPr>
          <a:xfrm>
            <a:off x="1346969" y="983540"/>
            <a:ext cx="6725991" cy="5393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816524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9387238">
            <a:off x="3728705" y="40721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(consistent fields?)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24839" y="141776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897274">
            <a:off x="3523911" y="2047686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4161999" y="3799742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8543456">
            <a:off x="3960700" y="2565453"/>
            <a:ext cx="596948" cy="1548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13277" y="2907830"/>
            <a:ext cx="801723" cy="270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t="8750" r="9203" b="9520"/>
          <a:stretch/>
        </p:blipFill>
        <p:spPr>
          <a:xfrm>
            <a:off x="1513416" y="1063497"/>
            <a:ext cx="6727475" cy="539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392245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8765" y="1187650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512"/>
            <a:ext cx="8229600" cy="990600"/>
          </a:xfrm>
        </p:spPr>
        <p:txBody>
          <a:bodyPr/>
          <a:lstStyle/>
          <a:p>
            <a:r>
              <a:rPr lang="en-US" dirty="0" smtClean="0"/>
              <a:t>Polarization “hole” effect</a:t>
            </a:r>
            <a:endParaRPr lang="en-US" dirty="0"/>
          </a:p>
        </p:txBody>
      </p:sp>
      <p:pic>
        <p:nvPicPr>
          <p:cNvPr id="4" name="Picture 3" descr="L1157_pc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7495" r="11105" b="9699"/>
          <a:stretch/>
        </p:blipFill>
        <p:spPr>
          <a:xfrm>
            <a:off x="1778001" y="1088678"/>
            <a:ext cx="5651500" cy="5594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288675"/>
            <a:ext cx="2152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761" y="6235325"/>
            <a:ext cx="657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4729" y="1158433"/>
            <a:ext cx="7843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10%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6511754" y="3631826"/>
            <a:ext cx="2514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Polarization 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8141" y="3994727"/>
            <a:ext cx="4289133" cy="3007143"/>
            <a:chOff x="98141" y="3994727"/>
            <a:chExt cx="4289133" cy="3007143"/>
          </a:xfrm>
        </p:grpSpPr>
        <p:sp>
          <p:nvSpPr>
            <p:cNvPr id="10" name="TextBox 9"/>
            <p:cNvSpPr txBox="1"/>
            <p:nvPr/>
          </p:nvSpPr>
          <p:spPr>
            <a:xfrm>
              <a:off x="98141" y="4860923"/>
              <a:ext cx="1720272" cy="214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LOW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39456" y="3994727"/>
              <a:ext cx="2747818" cy="1125232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-34635" y="2486294"/>
            <a:ext cx="4421909" cy="553998"/>
            <a:chOff x="63506" y="4860923"/>
            <a:chExt cx="4421909" cy="553998"/>
          </a:xfrm>
        </p:grpSpPr>
        <p:sp>
          <p:nvSpPr>
            <p:cNvPr id="25" name="TextBox 24"/>
            <p:cNvSpPr txBox="1"/>
            <p:nvPr/>
          </p:nvSpPr>
          <p:spPr>
            <a:xfrm>
              <a:off x="63506" y="4860923"/>
              <a:ext cx="1720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HIGH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639456" y="5119959"/>
              <a:ext cx="2845959" cy="210306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99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Back to outflows!</a:t>
            </a:r>
            <a:endParaRPr lang="en-US" sz="3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(HI-POL)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3824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  <a:latin typeface="Gill Sans MT"/>
              </a:rPr>
              <a:t>⟂ </a:t>
            </a:r>
            <a:r>
              <a:rPr lang="en-US" sz="2800" b="1" dirty="0">
                <a:solidFill>
                  <a:srgbClr val="292934"/>
                </a:solidFill>
                <a:latin typeface="Gill Sans MT"/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1" y="965570"/>
            <a:ext cx="3188311" cy="318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3699" y="125138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4910623" y="2319212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5441301" y="229983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17" y="3214022"/>
            <a:ext cx="3580480" cy="3580480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16200000">
            <a:off x="6096180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6626858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1793121" y="3866189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352227" y="479648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8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Left-Right Arrow 23"/>
          <p:cNvSpPr/>
          <p:nvPr/>
        </p:nvSpPr>
        <p:spPr>
          <a:xfrm rot="19303030">
            <a:off x="3103163" y="477908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5" name="Left-Right Arrow 24"/>
          <p:cNvSpPr/>
          <p:nvPr/>
        </p:nvSpPr>
        <p:spPr>
          <a:xfrm rot="3448048">
            <a:off x="3596216" y="4804375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1205" y="619970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019" y="9748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HI-POL:</a:t>
            </a:r>
            <a:r>
              <a:rPr lang="en-US" dirty="0" smtClean="0">
                <a:latin typeface="Gill Sans MT"/>
              </a:rPr>
              <a:t> B-fields random </a:t>
            </a:r>
            <a:r>
              <a:rPr lang="en-US" dirty="0" err="1" smtClean="0">
                <a:latin typeface="Gill Sans MT"/>
              </a:rPr>
              <a:t>w.r.t</a:t>
            </a:r>
            <a:r>
              <a:rPr lang="en-US" dirty="0" smtClean="0">
                <a:latin typeface="Gill Sans MT"/>
              </a:rPr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1676400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87370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N</a:t>
            </a:r>
            <a:r>
              <a:rPr lang="en-US" sz="3200" dirty="0" smtClean="0">
                <a:latin typeface="Gill Sans MT"/>
              </a:rPr>
              <a:t>othing but a smiley face in the froth?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</a:rPr>
              <a:t>This could aid in disk formation</a:t>
            </a:r>
            <a:endParaRPr lang="en-US" b="1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6" name="Picture 5" descr="Li+2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/>
          <a:stretch/>
        </p:blipFill>
        <p:spPr>
          <a:xfrm>
            <a:off x="183444" y="1820335"/>
            <a:ext cx="8789068" cy="396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464" y="5785556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Z.-Y. Li+2011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48515" y="3536704"/>
            <a:ext cx="5298356" cy="2838739"/>
            <a:chOff x="1748515" y="3734258"/>
            <a:chExt cx="5298356" cy="2838739"/>
          </a:xfrm>
        </p:grpSpPr>
        <p:sp>
          <p:nvSpPr>
            <p:cNvPr id="11" name="Right Arrow 10"/>
            <p:cNvSpPr/>
            <p:nvPr/>
          </p:nvSpPr>
          <p:spPr>
            <a:xfrm rot="18343924">
              <a:off x="4854114" y="4831157"/>
              <a:ext cx="2573865" cy="38006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4305335">
              <a:off x="683100" y="4814058"/>
              <a:ext cx="2481918" cy="35108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0851" y="6018999"/>
              <a:ext cx="52860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Gill Sans MT"/>
                </a:rPr>
                <a:t>Not rotationally supported!</a:t>
              </a:r>
              <a:endParaRPr lang="en-US" sz="3000" b="1" dirty="0"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1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4" name="Picture 3" descr="alig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" y="1420384"/>
            <a:ext cx="3061707" cy="3908778"/>
          </a:xfrm>
          <a:prstGeom prst="rect">
            <a:avLst/>
          </a:prstGeom>
        </p:spPr>
      </p:pic>
      <p:pic>
        <p:nvPicPr>
          <p:cNvPr id="5" name="Picture 4" descr="misalign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2458"/>
          <a:stretch/>
        </p:blipFill>
        <p:spPr>
          <a:xfrm>
            <a:off x="5266899" y="1636891"/>
            <a:ext cx="3058653" cy="379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9645" y="4932827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Joos+2012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621735"/>
            <a:ext cx="358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MORE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6667" y="5611923"/>
            <a:ext cx="414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6600"/>
                </a:solidFill>
                <a:latin typeface="Gill Sans MT"/>
              </a:rPr>
              <a:t>MIS</a:t>
            </a:r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LESS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2911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23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8382000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younger?  Or have stronger B-fields?</a:t>
            </a: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older?  Or have weaker B-fields?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r>
              <a:rPr lang="en-US" sz="2600" dirty="0" smtClean="0">
                <a:solidFill>
                  <a:srgbClr val="292934"/>
                </a:solidFill>
              </a:rPr>
              <a:t>Are </a:t>
            </a:r>
            <a:r>
              <a:rPr lang="en-US" sz="2600" dirty="0">
                <a:solidFill>
                  <a:srgbClr val="292934"/>
                </a:solidFill>
              </a:rPr>
              <a:t>the twisted </a:t>
            </a:r>
            <a:r>
              <a:rPr lang="en-US" sz="2600" dirty="0" smtClean="0">
                <a:solidFill>
                  <a:srgbClr val="292934"/>
                </a:solidFill>
              </a:rPr>
              <a:t>B-fields </a:t>
            </a:r>
            <a:r>
              <a:rPr lang="en-US" sz="2600" dirty="0">
                <a:solidFill>
                  <a:srgbClr val="292934"/>
                </a:solidFill>
              </a:rPr>
              <a:t>we see at 1000 AU consistent with </a:t>
            </a:r>
            <a:r>
              <a:rPr lang="en-US" sz="2600" dirty="0" smtClean="0">
                <a:solidFill>
                  <a:srgbClr val="292934"/>
                </a:solidFill>
              </a:rPr>
              <a:t>B-fields at disk </a:t>
            </a:r>
            <a:r>
              <a:rPr lang="en-US" sz="26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Cloud </a:t>
            </a:r>
            <a:r>
              <a:rPr lang="en-US" dirty="0">
                <a:solidFill>
                  <a:srgbClr val="A6A6A6"/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t="8750" r="9203" b="9520"/>
          <a:stretch/>
        </p:blipFill>
        <p:spPr>
          <a:xfrm>
            <a:off x="1513416" y="1063497"/>
            <a:ext cx="6727475" cy="539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392245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8765" y="1326190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Donut 16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1815947" y="214006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358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63337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7538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5307" y="627455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22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23826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8547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494604"/>
            <a:ext cx="9141190" cy="650643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either </a:t>
            </a:r>
            <a:r>
              <a:rPr lang="en-US" sz="3400" b="1" dirty="0" smtClean="0"/>
              <a:t>preferentially misaligned</a:t>
            </a:r>
            <a:r>
              <a:rPr lang="en-US" sz="3400" dirty="0" smtClean="0"/>
              <a:t> (perp.) or</a:t>
            </a:r>
            <a:r>
              <a:rPr lang="en-US" sz="3400" b="1" dirty="0" smtClean="0"/>
              <a:t> 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pPr lvl="1"/>
            <a:r>
              <a:rPr lang="en-US" sz="3000" dirty="0" smtClean="0"/>
              <a:t>Thus, </a:t>
            </a:r>
            <a:r>
              <a:rPr lang="en-US" sz="3000" dirty="0" err="1" smtClean="0"/>
              <a:t>circumstellar</a:t>
            </a:r>
            <a:r>
              <a:rPr lang="en-US" sz="3000" dirty="0" smtClean="0"/>
              <a:t> disks are misaligned with fields in the cores from which they formed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 smtClean="0"/>
          </a:p>
          <a:p>
            <a:r>
              <a:rPr lang="en-US" sz="3400" b="1" dirty="0" smtClean="0"/>
              <a:t>High-pol sources:</a:t>
            </a:r>
            <a:r>
              <a:rPr lang="en-US" sz="3400" dirty="0" smtClean="0"/>
              <a:t> consistent large- to small-scale B-fields</a:t>
            </a:r>
          </a:p>
          <a:p>
            <a:pPr lvl="1"/>
            <a:r>
              <a:rPr lang="en-US" sz="3000" dirty="0" smtClean="0"/>
              <a:t>Yet, outflows and B-fields are </a:t>
            </a:r>
            <a:r>
              <a:rPr lang="en-US" sz="3000" b="1" dirty="0" smtClean="0"/>
              <a:t>randomly misaligned</a:t>
            </a:r>
          </a:p>
          <a:p>
            <a:pPr lvl="2"/>
            <a:r>
              <a:rPr lang="en-US" sz="2800" dirty="0" smtClean="0"/>
              <a:t>Global field doesn’t affect final angular momentum</a:t>
            </a:r>
          </a:p>
          <a:p>
            <a:pPr lvl="2"/>
            <a:endParaRPr lang="en-US" sz="2800" b="1" dirty="0"/>
          </a:p>
          <a:p>
            <a:r>
              <a:rPr lang="en-US" sz="3400" b="1" dirty="0" smtClean="0"/>
              <a:t>Low-</a:t>
            </a:r>
            <a:r>
              <a:rPr lang="en-US" sz="3400" b="1" dirty="0"/>
              <a:t>pol sources:</a:t>
            </a:r>
            <a:r>
              <a:rPr lang="en-US" sz="3400" dirty="0"/>
              <a:t> </a:t>
            </a:r>
            <a:r>
              <a:rPr lang="en-US" sz="3400" dirty="0" smtClean="0"/>
              <a:t>inconsistent </a:t>
            </a:r>
            <a:r>
              <a:rPr lang="en-US" sz="3400" dirty="0"/>
              <a:t>large- to small-scale B-fields</a:t>
            </a:r>
          </a:p>
          <a:p>
            <a:pPr lvl="1"/>
            <a:r>
              <a:rPr lang="en-US" sz="3000" dirty="0" smtClean="0"/>
              <a:t>Outflows </a:t>
            </a:r>
            <a:r>
              <a:rPr lang="en-US" sz="3000" dirty="0"/>
              <a:t>and B-fields are </a:t>
            </a:r>
            <a:r>
              <a:rPr lang="en-US" sz="3000" b="1" dirty="0" smtClean="0"/>
              <a:t>perpendicular</a:t>
            </a:r>
            <a:endParaRPr lang="en-US" sz="3400" b="1" dirty="0" smtClean="0"/>
          </a:p>
          <a:p>
            <a:pPr lvl="2"/>
            <a:r>
              <a:rPr lang="en-US" sz="2800" dirty="0" smtClean="0"/>
              <a:t>Could aid in disk formation</a:t>
            </a:r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  <a:br>
              <a:rPr lang="en-US" sz="3000" dirty="0" smtClean="0"/>
            </a:br>
            <a:endParaRPr lang="en-US" sz="1400" b="1" dirty="0" smtClean="0"/>
          </a:p>
          <a:p>
            <a:r>
              <a:rPr lang="en-US" sz="3000" b="1" dirty="0"/>
              <a:t>TADPOL </a:t>
            </a:r>
            <a:r>
              <a:rPr lang="en-US" sz="3000" b="1" dirty="0" smtClean="0"/>
              <a:t>outflows vs. B-fields: </a:t>
            </a:r>
            <a:r>
              <a:rPr lang="en-US" sz="3000" dirty="0">
                <a:hlinkClick r:id="rId3"/>
              </a:rPr>
              <a:t>ApJ, 768, 159</a:t>
            </a:r>
            <a:endParaRPr lang="en-US" sz="3000" dirty="0"/>
          </a:p>
          <a:p>
            <a:r>
              <a:rPr lang="en-US" sz="3000" b="1" dirty="0"/>
              <a:t>TADPOL survey</a:t>
            </a:r>
            <a:r>
              <a:rPr lang="en-US" sz="3000" dirty="0"/>
              <a:t> (CARMA key project): </a:t>
            </a:r>
            <a:r>
              <a:rPr lang="en-US" sz="3000" dirty="0">
                <a:hlinkClick r:id="rId4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7213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10930</TotalTime>
  <Words>4390</Words>
  <Application>Microsoft Macintosh PowerPoint</Application>
  <PresentationFormat>On-screen Show (4:3)</PresentationFormat>
  <Paragraphs>876</Paragraphs>
  <Slides>77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 view of magnetized star formation</vt:lpstr>
      <vt:lpstr>Outline</vt:lpstr>
      <vt:lpstr>Scales of star formation</vt:lpstr>
      <vt:lpstr>Outline</vt:lpstr>
      <vt:lpstr>PowerPoint Presentation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Large  medium scale Consistent B-field in clouds &amp; cores</vt:lpstr>
      <vt:lpstr>Large  medium scale: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Polarization “hole” effect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Magnetic braking catastrophe</vt:lpstr>
      <vt:lpstr>Magnetic braking catastrophe</vt:lpstr>
      <vt:lpstr>PowerPoint Presentation</vt:lpstr>
      <vt:lpstr>HI-POL vs. LO-POL: open questions</vt:lpstr>
      <vt:lpstr>FUTURE multi-scale comparison: B-fields</vt:lpstr>
      <vt:lpstr>Outline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415</cp:revision>
  <dcterms:created xsi:type="dcterms:W3CDTF">2010-11-26T18:30:23Z</dcterms:created>
  <dcterms:modified xsi:type="dcterms:W3CDTF">2013-10-14T21:29:33Z</dcterms:modified>
</cp:coreProperties>
</file>